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14"/>
  </p:notesMasterIdLst>
  <p:sldIdLst>
    <p:sldId id="259" r:id="rId2"/>
    <p:sldId id="268" r:id="rId3"/>
    <p:sldId id="263" r:id="rId4"/>
    <p:sldId id="262" r:id="rId5"/>
    <p:sldId id="266" r:id="rId6"/>
    <p:sldId id="269" r:id="rId7"/>
    <p:sldId id="270" r:id="rId8"/>
    <p:sldId id="271" r:id="rId9"/>
    <p:sldId id="272" r:id="rId10"/>
    <p:sldId id="273" r:id="rId11"/>
    <p:sldId id="274" r:id="rId12"/>
    <p:sldId id="275" r:id="rId1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4F4"/>
    <a:srgbClr val="F3F5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584" autoAdjust="0"/>
    <p:restoredTop sz="86984" autoAdjust="0"/>
  </p:normalViewPr>
  <p:slideViewPr>
    <p:cSldViewPr snapToGrid="0" snapToObjects="1">
      <p:cViewPr varScale="1">
        <p:scale>
          <a:sx n="183" d="100"/>
          <a:sy n="183" d="100"/>
        </p:scale>
        <p:origin x="264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B62C5C-B641-9A4F-8EA0-B7BBF04088CD}" type="datetimeFigureOut">
              <a:rPr lang="de-DE" smtClean="0"/>
              <a:t>19.11.19</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CD9C88-06FC-1342-8338-5BAF60A3F63E}" type="slidenum">
              <a:rPr lang="de-DE" smtClean="0"/>
              <a:t>‹Nr.›</a:t>
            </a:fld>
            <a:endParaRPr lang="de-DE"/>
          </a:p>
        </p:txBody>
      </p:sp>
    </p:spTree>
    <p:extLst>
      <p:ext uri="{BB962C8B-B14F-4D97-AF65-F5344CB8AC3E}">
        <p14:creationId xmlns:p14="http://schemas.microsoft.com/office/powerpoint/2010/main" val="1554078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Einfach auf die Felder klicken – man wird dann auf </a:t>
            </a:r>
            <a:r>
              <a:rPr lang="de-DE"/>
              <a:t>die Folie </a:t>
            </a:r>
            <a:r>
              <a:rPr lang="de-DE" dirty="0"/>
              <a:t>weitergeleitet</a:t>
            </a:r>
          </a:p>
        </p:txBody>
      </p:sp>
      <p:sp>
        <p:nvSpPr>
          <p:cNvPr id="4" name="Foliennummernplatzhalter 3"/>
          <p:cNvSpPr>
            <a:spLocks noGrp="1"/>
          </p:cNvSpPr>
          <p:nvPr>
            <p:ph type="sldNum" sz="quarter" idx="5"/>
          </p:nvPr>
        </p:nvSpPr>
        <p:spPr/>
        <p:txBody>
          <a:bodyPr/>
          <a:lstStyle/>
          <a:p>
            <a:fld id="{F7CD9C88-06FC-1342-8338-5BAF60A3F63E}" type="slidenum">
              <a:rPr lang="de-DE" smtClean="0"/>
              <a:t>1</a:t>
            </a:fld>
            <a:endParaRPr lang="de-DE"/>
          </a:p>
        </p:txBody>
      </p:sp>
    </p:spTree>
    <p:extLst>
      <p:ext uri="{BB962C8B-B14F-4D97-AF65-F5344CB8AC3E}">
        <p14:creationId xmlns:p14="http://schemas.microsoft.com/office/powerpoint/2010/main" val="14796564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de-DE"/>
              <a:t>Mastertitelformat bearbeiten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A72BF00-0B8D-DA41-A230-DF49BCB900D7}" type="datetimeFigureOut">
              <a:rPr lang="de-DE" smtClean="0"/>
              <a:t>19.11.19</a:t>
            </a:fld>
            <a:endParaRPr lang="de-DE"/>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de-DE"/>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3" name="Bild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79509" y="258945"/>
            <a:ext cx="613303" cy="775292"/>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AA72BF00-0B8D-DA41-A230-DF49BCB900D7}" type="datetimeFigureOut">
              <a:rPr lang="de-DE" smtClean="0"/>
              <a:t>19.11.19</a:t>
            </a:fld>
            <a:endParaRPr lang="de-DE"/>
          </a:p>
        </p:txBody>
      </p:sp>
      <p:sp>
        <p:nvSpPr>
          <p:cNvPr id="5" name="Footer Placeholder 4"/>
          <p:cNvSpPr>
            <a:spLocks noGrp="1"/>
          </p:cNvSpPr>
          <p:nvPr>
            <p:ph type="ftr" sz="quarter" idx="11"/>
          </p:nvPr>
        </p:nvSpPr>
        <p:spPr/>
        <p:txBody>
          <a:bodyPr/>
          <a:lstStyle/>
          <a:p>
            <a:endParaRPr lang="de-DE"/>
          </a:p>
        </p:txBody>
      </p:sp>
      <p:pic>
        <p:nvPicPr>
          <p:cNvPr id="7" name="Bild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79509" y="258945"/>
            <a:ext cx="613303" cy="77529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AA72BF00-0B8D-DA41-A230-DF49BCB900D7}" type="datetimeFigureOut">
              <a:rPr lang="de-DE" smtClean="0"/>
              <a:t>19.11.19</a:t>
            </a:fld>
            <a:endParaRPr lang="de-DE"/>
          </a:p>
        </p:txBody>
      </p:sp>
      <p:sp>
        <p:nvSpPr>
          <p:cNvPr id="5" name="Footer Placeholder 4"/>
          <p:cNvSpPr>
            <a:spLocks noGrp="1"/>
          </p:cNvSpPr>
          <p:nvPr>
            <p:ph type="ftr" sz="quarter" idx="11"/>
          </p:nvPr>
        </p:nvSpPr>
        <p:spPr/>
        <p:txBody>
          <a:bodyPr/>
          <a:lstStyle/>
          <a:p>
            <a:endParaRPr lang="de-DE"/>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AA72BF00-0B8D-DA41-A230-DF49BCB900D7}" type="datetimeFigureOut">
              <a:rPr lang="de-DE" smtClean="0"/>
              <a:t>19.11.19</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AA72BF00-0B8D-DA41-A230-DF49BCB900D7}" type="datetimeFigureOut">
              <a:rPr lang="de-DE" smtClean="0"/>
              <a:t>19.11.19</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de-DE"/>
              <a:t>Mastertitelformat bearbeiten</a:t>
            </a:r>
            <a:endParaRPr lang="en-US" dirty="0"/>
          </a:p>
        </p:txBody>
      </p:sp>
      <p:sp>
        <p:nvSpPr>
          <p:cNvPr id="3" name="Date Placeholder 2"/>
          <p:cNvSpPr>
            <a:spLocks noGrp="1"/>
          </p:cNvSpPr>
          <p:nvPr>
            <p:ph type="dt" sz="half" idx="10"/>
          </p:nvPr>
        </p:nvSpPr>
        <p:spPr/>
        <p:txBody>
          <a:bodyPr/>
          <a:lstStyle/>
          <a:p>
            <a:fld id="{AA72BF00-0B8D-DA41-A230-DF49BCB900D7}" type="datetimeFigureOut">
              <a:rPr lang="de-DE" smtClean="0"/>
              <a:t>19.11.19</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72BF00-0B8D-DA41-A230-DF49BCB900D7}" type="datetimeFigureOut">
              <a:rPr lang="de-DE" smtClean="0"/>
              <a:t>19.11.19</a:t>
            </a:fld>
            <a:endParaRPr lang="de-DE"/>
          </a:p>
        </p:txBody>
      </p:sp>
      <p:sp>
        <p:nvSpPr>
          <p:cNvPr id="3" name="Footer Placeholder 2"/>
          <p:cNvSpPr>
            <a:spLocks noGrp="1"/>
          </p:cNvSpPr>
          <p:nvPr>
            <p:ph type="ftr" sz="quarter" idx="11"/>
          </p:nvPr>
        </p:nvSpPr>
        <p:spPr/>
        <p:txBody>
          <a:bodyPr/>
          <a:lstStyle/>
          <a:p>
            <a:endParaRPr lang="de-DE"/>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6" name="Bild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79509" y="258945"/>
            <a:ext cx="613303" cy="77529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Beschriftung">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AA72BF00-0B8D-DA41-A230-DF49BCB900D7}" type="datetimeFigureOut">
              <a:rPr lang="de-DE" smtClean="0"/>
              <a:t>19.11.19</a:t>
            </a:fld>
            <a:endParaRPr lang="de-DE"/>
          </a:p>
        </p:txBody>
      </p:sp>
      <p:sp>
        <p:nvSpPr>
          <p:cNvPr id="6" name="Footer Placeholder 5"/>
          <p:cNvSpPr>
            <a:spLocks noGrp="1"/>
          </p:cNvSpPr>
          <p:nvPr>
            <p:ph type="ftr" sz="quarter" idx="11"/>
          </p:nvPr>
        </p:nvSpPr>
        <p:spPr/>
        <p:txBody>
          <a:bodyPr/>
          <a:lstStyle/>
          <a:p>
            <a:endParaRPr lang="de-DE"/>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Beschriftung">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de-DE"/>
              <a:t>Mastertitelformat bearbeiten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de-DE"/>
              <a:t>Bild auf Platzhalter ziehen oder durch Klicken auf Symbol hinzufügen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AA72BF00-0B8D-DA41-A230-DF49BCB900D7}" type="datetimeFigureOut">
              <a:rPr lang="de-DE" smtClean="0"/>
              <a:t>19.11.19</a:t>
            </a:fld>
            <a:endParaRPr lang="de-DE"/>
          </a:p>
        </p:txBody>
      </p:sp>
      <p:sp>
        <p:nvSpPr>
          <p:cNvPr id="6" name="Footer Placeholder 5"/>
          <p:cNvSpPr>
            <a:spLocks noGrp="1"/>
          </p:cNvSpPr>
          <p:nvPr>
            <p:ph type="ftr" sz="quarter" idx="11"/>
          </p:nvPr>
        </p:nvSpPr>
        <p:spPr/>
        <p:txBody>
          <a:bodyPr/>
          <a:lstStyle/>
          <a:p>
            <a:endParaRPr lang="de-DE"/>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auf Platzhalter ziehen oder durch Klicken auf Symbol hinzufügen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AA72BF00-0B8D-DA41-A230-DF49BCB900D7}" type="datetimeFigureOut">
              <a:rPr lang="de-DE" smtClean="0"/>
              <a:t>19.11.19</a:t>
            </a:fld>
            <a:endParaRPr lang="de-DE"/>
          </a:p>
        </p:txBody>
      </p:sp>
      <p:sp>
        <p:nvSpPr>
          <p:cNvPr id="6" name="Footer Placeholder 5"/>
          <p:cNvSpPr>
            <a:spLocks noGrp="1"/>
          </p:cNvSpPr>
          <p:nvPr>
            <p:ph type="ftr" sz="quarter" idx="11"/>
          </p:nvPr>
        </p:nvSpPr>
        <p:spPr/>
        <p:txBody>
          <a:bodyPr/>
          <a:lstStyle/>
          <a:p>
            <a:endParaRPr lang="de-DE"/>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de-DE"/>
              <a:t>Mastertitelformat bearbeiten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AA72BF00-0B8D-DA41-A230-DF49BCB900D7}" type="datetimeFigureOut">
              <a:rPr lang="de-DE" smtClean="0"/>
              <a:t>19.11.19</a:t>
            </a:fld>
            <a:endParaRPr lang="de-DE"/>
          </a:p>
        </p:txBody>
      </p:sp>
      <p:sp>
        <p:nvSpPr>
          <p:cNvPr id="5" name="Footer Placeholder 4"/>
          <p:cNvSpPr>
            <a:spLocks noGrp="1"/>
          </p:cNvSpPr>
          <p:nvPr>
            <p:ph type="ftr" sz="quarter" idx="11"/>
          </p:nvPr>
        </p:nvSpPr>
        <p:spPr/>
        <p:txBody>
          <a:bodyPr/>
          <a:lstStyle/>
          <a:p>
            <a:endParaRPr lang="de-DE"/>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de-DE"/>
              <a:t>Mastertitelformat bearbeiten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AA72BF00-0B8D-DA41-A230-DF49BCB900D7}" type="datetimeFigureOut">
              <a:rPr lang="de-DE" smtClean="0"/>
              <a:t>19.11.19</a:t>
            </a:fld>
            <a:endParaRPr lang="de-DE"/>
          </a:p>
        </p:txBody>
      </p:sp>
      <p:sp>
        <p:nvSpPr>
          <p:cNvPr id="5" name="Footer Placeholder 4"/>
          <p:cNvSpPr>
            <a:spLocks noGrp="1"/>
          </p:cNvSpPr>
          <p:nvPr>
            <p:ph type="ftr" sz="quarter" idx="11"/>
          </p:nvPr>
        </p:nvSpPr>
        <p:spPr/>
        <p:txBody>
          <a:bodyPr/>
          <a:lstStyle/>
          <a:p>
            <a:endParaRPr lang="de-DE"/>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6" name="Bild 2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79509" y="258945"/>
            <a:ext cx="613303" cy="775292"/>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AA72BF00-0B8D-DA41-A230-DF49BCB900D7}" type="datetimeFigureOut">
              <a:rPr lang="de-DE" smtClean="0"/>
              <a:t>19.11.19</a:t>
            </a:fld>
            <a:endParaRPr lang="de-DE"/>
          </a:p>
        </p:txBody>
      </p:sp>
      <p:sp>
        <p:nvSpPr>
          <p:cNvPr id="5" name="Footer Placeholder 4"/>
          <p:cNvSpPr>
            <a:spLocks noGrp="1"/>
          </p:cNvSpPr>
          <p:nvPr>
            <p:ph type="ftr" sz="quarter" idx="11"/>
          </p:nvPr>
        </p:nvSpPr>
        <p:spPr/>
        <p:txBody>
          <a:bodyPr/>
          <a:lstStyle/>
          <a:p>
            <a:endParaRPr lang="de-DE"/>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A72BF00-0B8D-DA41-A230-DF49BCB900D7}" type="datetimeFigureOut">
              <a:rPr lang="de-DE" smtClean="0"/>
              <a:t>19.11.19</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auf Platzhalter ziehen oder durch Klicken auf Symbol hinzufügen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auf Platzhalter ziehen oder durch Klicken auf Symbol hinzufügen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auf Platzhalter ziehen oder durch Klicken auf Symbol hinzufügen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A72BF00-0B8D-DA41-A230-DF49BCB900D7}" type="datetimeFigureOut">
              <a:rPr lang="de-DE" smtClean="0"/>
              <a:t>19.11.19</a:t>
            </a:fld>
            <a:endParaRPr lang="de-DE"/>
          </a:p>
        </p:txBody>
      </p:sp>
      <p:sp>
        <p:nvSpPr>
          <p:cNvPr id="8" name="Footer Placeholder 7"/>
          <p:cNvSpPr>
            <a:spLocks noGrp="1"/>
          </p:cNvSpPr>
          <p:nvPr>
            <p:ph type="ftr" sz="quarter" idx="11"/>
          </p:nvPr>
        </p:nvSpPr>
        <p:spPr>
          <a:xfrm>
            <a:off x="561111" y="6391838"/>
            <a:ext cx="3644282" cy="304801"/>
          </a:xfrm>
        </p:spPr>
        <p:txBody>
          <a:bodyPr/>
          <a:lstStyle/>
          <a:p>
            <a:endParaRPr lang="de-DE"/>
          </a:p>
        </p:txBody>
      </p:sp>
      <p:sp>
        <p:nvSpPr>
          <p:cNvPr id="9" name="Slide Number Placeholder 8"/>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de-DE"/>
              <a:t>Mastertitelformat bearbeiten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AA72BF00-0B8D-DA41-A230-DF49BCB900D7}" type="datetimeFigureOut">
              <a:rPr lang="de-DE" smtClean="0"/>
              <a:t>19.11.19</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de-DE"/>
              <a:t>Mastertitelformat bearbeiten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AA72BF00-0B8D-DA41-A230-DF49BCB900D7}" type="datetimeFigureOut">
              <a:rPr lang="de-DE" smtClean="0"/>
              <a:t>19.11.19</a:t>
            </a:fld>
            <a:endParaRPr lang="de-DE"/>
          </a:p>
        </p:txBody>
      </p:sp>
      <p:sp>
        <p:nvSpPr>
          <p:cNvPr id="5" name="Footer Placeholder 4"/>
          <p:cNvSpPr>
            <a:spLocks noGrp="1"/>
          </p:cNvSpPr>
          <p:nvPr>
            <p:ph type="ftr" sz="quarter" idx="11"/>
          </p:nvPr>
        </p:nvSpPr>
        <p:spPr/>
        <p:txBody>
          <a:bodyPr/>
          <a:lstStyle/>
          <a:p>
            <a:endParaRPr lang="de-DE"/>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111288D-E49C-6345-8A8B-200BCF62F82F}"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cstate="email">
                <a:duotone>
                  <a:schemeClr val="dk2">
                    <a:shade val="69000"/>
                    <a:hueMod val="91000"/>
                    <a:satMod val="164000"/>
                    <a:lumMod val="74000"/>
                  </a:schemeClr>
                  <a:schemeClr val="dk2">
                    <a:hueMod val="124000"/>
                    <a:satMod val="140000"/>
                    <a:lumMod val="142000"/>
                  </a:schemeClr>
                </a:duotone>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de-DE"/>
              <a:t>Mastertitelformat bearbeiten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AA72BF00-0B8D-DA41-A230-DF49BCB900D7}" type="datetimeFigureOut">
              <a:rPr lang="de-DE" smtClean="0"/>
              <a:t>19.11.19</a:t>
            </a:fld>
            <a:endParaRPr lang="de-DE"/>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de-DE"/>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0111288D-E49C-6345-8A8B-200BCF62F82F}" type="slidenum">
              <a:rPr lang="de-DE" smtClean="0"/>
              <a:t>‹Nr.›</a:t>
            </a:fld>
            <a:endParaRPr lang="de-DE"/>
          </a:p>
        </p:txBody>
      </p:sp>
      <p:pic>
        <p:nvPicPr>
          <p:cNvPr id="9" name="Bild 8"/>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1243641" y="0"/>
            <a:ext cx="9704717" cy="6858000"/>
          </a:xfrm>
          <a:prstGeom prst="rect">
            <a:avLst/>
          </a:prstGeom>
        </p:spPr>
      </p:pic>
    </p:spTree>
    <p:extLst>
      <p:ext uri="{BB962C8B-B14F-4D97-AF65-F5344CB8AC3E}">
        <p14:creationId xmlns:p14="http://schemas.microsoft.com/office/powerpoint/2010/main" val="201358971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image" Target="../media/image5.jpg"/><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6.xml"/><Relationship Id="rId11" Type="http://schemas.openxmlformats.org/officeDocument/2006/relationships/slide" Target="slide12.xml"/><Relationship Id="rId5" Type="http://schemas.openxmlformats.org/officeDocument/2006/relationships/slide" Target="slide7.xml"/><Relationship Id="rId10" Type="http://schemas.openxmlformats.org/officeDocument/2006/relationships/slide" Target="slide11.xml"/><Relationship Id="rId4" Type="http://schemas.openxmlformats.org/officeDocument/2006/relationships/slide" Target="slide4.xml"/><Relationship Id="rId9" Type="http://schemas.openxmlformats.org/officeDocument/2006/relationships/slide" Target="slide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IP0cUBWTgpY&amp;t=54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1CB1355-2C1B-AC47-BED6-85EB06D921F5}"/>
              </a:ext>
            </a:extLst>
          </p:cNvPr>
          <p:cNvPicPr>
            <a:picLocks noChangeAspect="1"/>
          </p:cNvPicPr>
          <p:nvPr/>
        </p:nvPicPr>
        <p:blipFill>
          <a:blip r:embed="rId3"/>
          <a:stretch>
            <a:fillRect/>
          </a:stretch>
        </p:blipFill>
        <p:spPr>
          <a:xfrm>
            <a:off x="942321" y="0"/>
            <a:ext cx="10287000" cy="6858000"/>
          </a:xfrm>
          <a:prstGeom prst="rect">
            <a:avLst/>
          </a:prstGeom>
        </p:spPr>
      </p:pic>
      <p:sp>
        <p:nvSpPr>
          <p:cNvPr id="5" name="Rechteck 4">
            <a:hlinkClick r:id="rId4" action="ppaction://hlinksldjump"/>
            <a:extLst>
              <a:ext uri="{FF2B5EF4-FFF2-40B4-BE49-F238E27FC236}">
                <a16:creationId xmlns:a16="http://schemas.microsoft.com/office/drawing/2014/main" id="{5498A300-0B34-A24E-A1EF-DFF9701F140D}"/>
              </a:ext>
            </a:extLst>
          </p:cNvPr>
          <p:cNvSpPr/>
          <p:nvPr/>
        </p:nvSpPr>
        <p:spPr>
          <a:xfrm>
            <a:off x="9018357" y="746876"/>
            <a:ext cx="1919542" cy="4181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hlinkClick r:id="rId5" action="ppaction://hlinksldjump"/>
            <a:extLst>
              <a:ext uri="{FF2B5EF4-FFF2-40B4-BE49-F238E27FC236}">
                <a16:creationId xmlns:a16="http://schemas.microsoft.com/office/drawing/2014/main" id="{FDFAA656-79E8-1847-BAF6-F9EEB39D0AD6}"/>
              </a:ext>
            </a:extLst>
          </p:cNvPr>
          <p:cNvSpPr/>
          <p:nvPr/>
        </p:nvSpPr>
        <p:spPr>
          <a:xfrm>
            <a:off x="7063914" y="753856"/>
            <a:ext cx="1919542" cy="20591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hlinkClick r:id="rId6" action="ppaction://hlinksldjump"/>
            <a:extLst>
              <a:ext uri="{FF2B5EF4-FFF2-40B4-BE49-F238E27FC236}">
                <a16:creationId xmlns:a16="http://schemas.microsoft.com/office/drawing/2014/main" id="{47920B8E-A443-CE4E-ACD9-960675A0A48A}"/>
              </a:ext>
            </a:extLst>
          </p:cNvPr>
          <p:cNvSpPr/>
          <p:nvPr/>
        </p:nvSpPr>
        <p:spPr>
          <a:xfrm>
            <a:off x="7063914" y="2813001"/>
            <a:ext cx="1919542" cy="20591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hlinkClick r:id="rId7" action="ppaction://hlinksldjump"/>
            <a:extLst>
              <a:ext uri="{FF2B5EF4-FFF2-40B4-BE49-F238E27FC236}">
                <a16:creationId xmlns:a16="http://schemas.microsoft.com/office/drawing/2014/main" id="{C9EBA438-3175-FD4A-B65B-F205C68D1DA2}"/>
              </a:ext>
            </a:extLst>
          </p:cNvPr>
          <p:cNvSpPr/>
          <p:nvPr/>
        </p:nvSpPr>
        <p:spPr>
          <a:xfrm>
            <a:off x="5137392" y="746876"/>
            <a:ext cx="1919542" cy="4181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hlinkClick r:id="rId8" action="ppaction://hlinksldjump"/>
            <a:extLst>
              <a:ext uri="{FF2B5EF4-FFF2-40B4-BE49-F238E27FC236}">
                <a16:creationId xmlns:a16="http://schemas.microsoft.com/office/drawing/2014/main" id="{D9302E38-800C-1F44-939C-08D6FEF2DCCB}"/>
              </a:ext>
            </a:extLst>
          </p:cNvPr>
          <p:cNvSpPr/>
          <p:nvPr/>
        </p:nvSpPr>
        <p:spPr>
          <a:xfrm>
            <a:off x="3189929" y="746875"/>
            <a:ext cx="1919542" cy="20591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hlinkClick r:id="rId9" action="ppaction://hlinksldjump"/>
            <a:extLst>
              <a:ext uri="{FF2B5EF4-FFF2-40B4-BE49-F238E27FC236}">
                <a16:creationId xmlns:a16="http://schemas.microsoft.com/office/drawing/2014/main" id="{3EBBFC3D-703A-2447-94C8-0216F3A27AFF}"/>
              </a:ext>
            </a:extLst>
          </p:cNvPr>
          <p:cNvSpPr/>
          <p:nvPr/>
        </p:nvSpPr>
        <p:spPr>
          <a:xfrm>
            <a:off x="3189929" y="2833941"/>
            <a:ext cx="1919542" cy="20591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hlinkClick r:id="rId10" action="ppaction://hlinksldjump"/>
            <a:extLst>
              <a:ext uri="{FF2B5EF4-FFF2-40B4-BE49-F238E27FC236}">
                <a16:creationId xmlns:a16="http://schemas.microsoft.com/office/drawing/2014/main" id="{0EF43505-1262-614C-BDF1-B8DEA294473A}"/>
              </a:ext>
            </a:extLst>
          </p:cNvPr>
          <p:cNvSpPr/>
          <p:nvPr/>
        </p:nvSpPr>
        <p:spPr>
          <a:xfrm>
            <a:off x="1235487" y="746876"/>
            <a:ext cx="1919542" cy="4181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hlinkClick r:id="rId11" action="ppaction://hlinksldjump"/>
            <a:extLst>
              <a:ext uri="{FF2B5EF4-FFF2-40B4-BE49-F238E27FC236}">
                <a16:creationId xmlns:a16="http://schemas.microsoft.com/office/drawing/2014/main" id="{50D2E612-5B05-0346-A888-8E5D2D8CF715}"/>
              </a:ext>
            </a:extLst>
          </p:cNvPr>
          <p:cNvSpPr/>
          <p:nvPr/>
        </p:nvSpPr>
        <p:spPr>
          <a:xfrm>
            <a:off x="1242467" y="4934967"/>
            <a:ext cx="4837246" cy="1521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hlinkClick r:id="rId12" action="ppaction://hlinksldjump"/>
            <a:extLst>
              <a:ext uri="{FF2B5EF4-FFF2-40B4-BE49-F238E27FC236}">
                <a16:creationId xmlns:a16="http://schemas.microsoft.com/office/drawing/2014/main" id="{F49EF4DB-8434-4141-BBCB-B6524F22392E}"/>
              </a:ext>
            </a:extLst>
          </p:cNvPr>
          <p:cNvSpPr/>
          <p:nvPr/>
        </p:nvSpPr>
        <p:spPr>
          <a:xfrm>
            <a:off x="6086693" y="4948927"/>
            <a:ext cx="4837246" cy="1521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6983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492C00-3C96-614B-83B9-9D5136D8048C}"/>
              </a:ext>
            </a:extLst>
          </p:cNvPr>
          <p:cNvSpPr>
            <a:spLocks noGrp="1"/>
          </p:cNvSpPr>
          <p:nvPr>
            <p:ph type="title"/>
          </p:nvPr>
        </p:nvSpPr>
        <p:spPr/>
        <p:txBody>
          <a:bodyPr/>
          <a:lstStyle/>
          <a:p>
            <a:r>
              <a:rPr lang="de-DE" dirty="0"/>
              <a:t>Vor – und Nachteile BMC</a:t>
            </a:r>
          </a:p>
        </p:txBody>
      </p:sp>
      <p:sp>
        <p:nvSpPr>
          <p:cNvPr id="3" name="Inhaltsplatzhalter 2">
            <a:extLst>
              <a:ext uri="{FF2B5EF4-FFF2-40B4-BE49-F238E27FC236}">
                <a16:creationId xmlns:a16="http://schemas.microsoft.com/office/drawing/2014/main" id="{8AC7F561-DE0F-E449-ACEC-7A90E36BF759}"/>
              </a:ext>
            </a:extLst>
          </p:cNvPr>
          <p:cNvSpPr>
            <a:spLocks noGrp="1"/>
          </p:cNvSpPr>
          <p:nvPr>
            <p:ph idx="1"/>
          </p:nvPr>
        </p:nvSpPr>
        <p:spPr>
          <a:xfrm>
            <a:off x="694265" y="2547562"/>
            <a:ext cx="5336588" cy="3416300"/>
          </a:xfrm>
        </p:spPr>
        <p:txBody>
          <a:bodyPr>
            <a:normAutofit lnSpcReduction="10000"/>
          </a:bodyPr>
          <a:lstStyle/>
          <a:p>
            <a:r>
              <a:rPr lang="de-AT" sz="1700" dirty="0"/>
              <a:t>Vorteile</a:t>
            </a:r>
            <a:endParaRPr lang="de-AT" dirty="0"/>
          </a:p>
          <a:p>
            <a:pPr lvl="1"/>
            <a:r>
              <a:rPr lang="de-AT" sz="1500" dirty="0"/>
              <a:t>Einfach,</a:t>
            </a:r>
          </a:p>
          <a:p>
            <a:pPr lvl="1"/>
            <a:r>
              <a:rPr lang="de-AT" sz="1500" dirty="0"/>
              <a:t>Intuitiv verständlich</a:t>
            </a:r>
          </a:p>
          <a:p>
            <a:pPr lvl="1"/>
            <a:r>
              <a:rPr lang="de-AT" sz="1500" dirty="0"/>
              <a:t>Visualisierung</a:t>
            </a:r>
          </a:p>
          <a:p>
            <a:pPr lvl="1"/>
            <a:r>
              <a:rPr lang="de-AT" sz="1500" dirty="0"/>
              <a:t>Geeignet für Team, fördert Kommunikation</a:t>
            </a:r>
          </a:p>
          <a:p>
            <a:pPr lvl="1"/>
            <a:r>
              <a:rPr lang="de-AT" sz="1500" dirty="0"/>
              <a:t>Zusammenhänge ersichtlich</a:t>
            </a:r>
          </a:p>
          <a:p>
            <a:pPr lvl="1"/>
            <a:r>
              <a:rPr lang="de-AT" sz="1500" dirty="0"/>
              <a:t>Gute Grundlage für Businessplan</a:t>
            </a:r>
          </a:p>
          <a:p>
            <a:pPr lvl="1"/>
            <a:r>
              <a:rPr lang="de-AT" sz="1500" dirty="0"/>
              <a:t>Orientierung am Kunden und Value Proposition</a:t>
            </a:r>
          </a:p>
          <a:p>
            <a:pPr marL="0" indent="0">
              <a:buNone/>
            </a:pPr>
            <a:br>
              <a:rPr lang="de-AT" dirty="0"/>
            </a:br>
            <a:endParaRPr lang="de-DE" dirty="0"/>
          </a:p>
        </p:txBody>
      </p:sp>
      <p:sp>
        <p:nvSpPr>
          <p:cNvPr id="5" name="Inhaltsplatzhalter 2">
            <a:extLst>
              <a:ext uri="{FF2B5EF4-FFF2-40B4-BE49-F238E27FC236}">
                <a16:creationId xmlns:a16="http://schemas.microsoft.com/office/drawing/2014/main" id="{B9353115-1F35-C449-9E6A-737750344EF9}"/>
              </a:ext>
            </a:extLst>
          </p:cNvPr>
          <p:cNvSpPr txBox="1">
            <a:spLocks/>
          </p:cNvSpPr>
          <p:nvPr/>
        </p:nvSpPr>
        <p:spPr>
          <a:xfrm>
            <a:off x="6173685" y="2547562"/>
            <a:ext cx="5336588"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de-AT" sz="1700" dirty="0"/>
              <a:t>Nachteile</a:t>
            </a:r>
          </a:p>
          <a:p>
            <a:pPr lvl="1"/>
            <a:r>
              <a:rPr lang="de-AT" sz="1500" dirty="0"/>
              <a:t>Vereinfachtes Modell</a:t>
            </a:r>
          </a:p>
          <a:p>
            <a:pPr lvl="1"/>
            <a:r>
              <a:rPr lang="de-AT" sz="1500" dirty="0"/>
              <a:t>Abgrenzung zwischen einzelnen Bausteinen manchmal schwierig</a:t>
            </a:r>
          </a:p>
          <a:p>
            <a:pPr lvl="1"/>
            <a:r>
              <a:rPr lang="de-AT" sz="1500" dirty="0"/>
              <a:t>User, resp. Kunden der Kunden fehlt</a:t>
            </a:r>
          </a:p>
          <a:p>
            <a:pPr lvl="1"/>
            <a:r>
              <a:rPr lang="de-AT" sz="1500" dirty="0"/>
              <a:t>Konkurrenz fehlt</a:t>
            </a:r>
          </a:p>
          <a:p>
            <a:pPr lvl="1"/>
            <a:r>
              <a:rPr lang="de-AT" sz="1500" dirty="0"/>
              <a:t>Trends, Umfeld fehlt</a:t>
            </a:r>
          </a:p>
          <a:p>
            <a:pPr marL="0" indent="0">
              <a:buFont typeface="Wingdings 3" charset="2"/>
              <a:buNone/>
            </a:pPr>
            <a:br>
              <a:rPr lang="de-AT" dirty="0"/>
            </a:br>
            <a:endParaRPr lang="de-DE" dirty="0"/>
          </a:p>
        </p:txBody>
      </p:sp>
    </p:spTree>
    <p:extLst>
      <p:ext uri="{BB962C8B-B14F-4D97-AF65-F5344CB8AC3E}">
        <p14:creationId xmlns:p14="http://schemas.microsoft.com/office/powerpoint/2010/main" val="3237722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79064-2CA9-E14D-AFC9-5EAA7A0120A0}"/>
              </a:ext>
            </a:extLst>
          </p:cNvPr>
          <p:cNvSpPr>
            <a:spLocks noGrp="1"/>
          </p:cNvSpPr>
          <p:nvPr>
            <p:ph type="title"/>
          </p:nvPr>
        </p:nvSpPr>
        <p:spPr/>
        <p:txBody>
          <a:bodyPr/>
          <a:lstStyle/>
          <a:p>
            <a:r>
              <a:rPr lang="de-DE" dirty="0"/>
              <a:t>Einfache Erklärung online</a:t>
            </a:r>
          </a:p>
        </p:txBody>
      </p:sp>
      <p:sp>
        <p:nvSpPr>
          <p:cNvPr id="3" name="Inhaltsplatzhalter 2">
            <a:extLst>
              <a:ext uri="{FF2B5EF4-FFF2-40B4-BE49-F238E27FC236}">
                <a16:creationId xmlns:a16="http://schemas.microsoft.com/office/drawing/2014/main" id="{55F25D62-9494-2F40-851A-AF943E9206B1}"/>
              </a:ext>
            </a:extLst>
          </p:cNvPr>
          <p:cNvSpPr>
            <a:spLocks noGrp="1"/>
          </p:cNvSpPr>
          <p:nvPr>
            <p:ph idx="1"/>
          </p:nvPr>
        </p:nvSpPr>
        <p:spPr/>
        <p:txBody>
          <a:bodyPr/>
          <a:lstStyle/>
          <a:p>
            <a:r>
              <a:rPr lang="de-DE" dirty="0">
                <a:hlinkClick r:id="rId2"/>
              </a:rPr>
              <a:t>https://www.youtube.com/watch?v=IP0cUBWTgpY&amp;t=54s</a:t>
            </a:r>
            <a:endParaRPr lang="de-DE" dirty="0"/>
          </a:p>
          <a:p>
            <a:r>
              <a:rPr lang="de-DE" dirty="0"/>
              <a:t>Download Vorlage auf der Startup-Website</a:t>
            </a:r>
          </a:p>
          <a:p>
            <a:pPr marL="0" indent="0">
              <a:buNone/>
            </a:pPr>
            <a:endParaRPr lang="de-DE" dirty="0"/>
          </a:p>
        </p:txBody>
      </p:sp>
    </p:spTree>
    <p:extLst>
      <p:ext uri="{BB962C8B-B14F-4D97-AF65-F5344CB8AC3E}">
        <p14:creationId xmlns:p14="http://schemas.microsoft.com/office/powerpoint/2010/main" val="133485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AE0485-63F0-4E4E-8565-604D2CF4C449}"/>
              </a:ext>
            </a:extLst>
          </p:cNvPr>
          <p:cNvSpPr>
            <a:spLocks noGrp="1"/>
          </p:cNvSpPr>
          <p:nvPr>
            <p:ph type="title"/>
          </p:nvPr>
        </p:nvSpPr>
        <p:spPr/>
        <p:txBody>
          <a:bodyPr/>
          <a:lstStyle/>
          <a:p>
            <a:r>
              <a:rPr lang="de-DE" dirty="0" err="1"/>
              <a:t>Costumer</a:t>
            </a:r>
            <a:r>
              <a:rPr lang="de-DE" dirty="0"/>
              <a:t> Segments</a:t>
            </a:r>
          </a:p>
        </p:txBody>
      </p:sp>
      <p:sp>
        <p:nvSpPr>
          <p:cNvPr id="3" name="Inhaltsplatzhalter 2">
            <a:extLst>
              <a:ext uri="{FF2B5EF4-FFF2-40B4-BE49-F238E27FC236}">
                <a16:creationId xmlns:a16="http://schemas.microsoft.com/office/drawing/2014/main" id="{EC00A14E-699B-4243-8F76-2B09AFC27546}"/>
              </a:ext>
            </a:extLst>
          </p:cNvPr>
          <p:cNvSpPr>
            <a:spLocks noGrp="1"/>
          </p:cNvSpPr>
          <p:nvPr>
            <p:ph idx="1"/>
          </p:nvPr>
        </p:nvSpPr>
        <p:spPr/>
        <p:txBody>
          <a:bodyPr/>
          <a:lstStyle/>
          <a:p>
            <a:r>
              <a:rPr lang="de-AT" dirty="0"/>
              <a:t>Jedes Startup hat eine bestimmte Zielgruppe im Auge oder ist zumindest auf der Suche nach Marktsegmenten, die einen hohen Nutzen durch ihr Produkt haben. </a:t>
            </a:r>
          </a:p>
          <a:p>
            <a:r>
              <a:rPr lang="de-AT" dirty="0"/>
              <a:t>Von einer kleinen Nische bis zum Massenmarkt kann hier alles drin stehen. Vielleicht handelt sich auch um einen „Multi-</a:t>
            </a:r>
            <a:r>
              <a:rPr lang="de-AT" dirty="0" err="1"/>
              <a:t>sided</a:t>
            </a:r>
            <a:r>
              <a:rPr lang="de-AT" dirty="0"/>
              <a:t> Market“, in dem der User nicht gleich der Kunde ist, wie z.B. bei der Google Suche (User: Suchender / Kunde: </a:t>
            </a:r>
            <a:r>
              <a:rPr lang="de-AT" dirty="0" err="1"/>
              <a:t>Advertiser</a:t>
            </a:r>
            <a:r>
              <a:rPr lang="de-AT" dirty="0"/>
              <a:t>). </a:t>
            </a:r>
          </a:p>
          <a:p>
            <a:r>
              <a:rPr lang="de-AT" dirty="0"/>
              <a:t>Durch validiertes Lernen sollte das Bild der Customer Segments immer klarer werden und optimal zu der Value </a:t>
            </a:r>
            <a:r>
              <a:rPr lang="de-AT" dirty="0" err="1"/>
              <a:t>Propositon</a:t>
            </a:r>
            <a:r>
              <a:rPr lang="de-AT" dirty="0"/>
              <a:t> passen. </a:t>
            </a:r>
          </a:p>
          <a:p>
            <a:r>
              <a:rPr lang="de-AT" i="1" dirty="0"/>
              <a:t>Wer sind eure Zielgruppen?</a:t>
            </a:r>
            <a:endParaRPr lang="de-AT" dirty="0"/>
          </a:p>
          <a:p>
            <a:endParaRPr lang="de-DE" dirty="0"/>
          </a:p>
        </p:txBody>
      </p:sp>
      <p:sp>
        <p:nvSpPr>
          <p:cNvPr id="5" name="Interaktive Schaltfläche: Erste Folie 4">
            <a:hlinkClick r:id="rId2" action="ppaction://hlinksldjump" highlightClick="1"/>
            <a:extLst>
              <a:ext uri="{FF2B5EF4-FFF2-40B4-BE49-F238E27FC236}">
                <a16:creationId xmlns:a16="http://schemas.microsoft.com/office/drawing/2014/main" id="{2559AB48-E36F-F94C-84FB-38302CCFA9C6}"/>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230232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6DDCDC-1655-804F-AB88-0314A1E057BC}"/>
              </a:ext>
            </a:extLst>
          </p:cNvPr>
          <p:cNvSpPr>
            <a:spLocks noGrp="1"/>
          </p:cNvSpPr>
          <p:nvPr>
            <p:ph type="title"/>
          </p:nvPr>
        </p:nvSpPr>
        <p:spPr/>
        <p:txBody>
          <a:bodyPr/>
          <a:lstStyle/>
          <a:p>
            <a:r>
              <a:rPr lang="de-DE" dirty="0"/>
              <a:t>Value Proposition</a:t>
            </a:r>
          </a:p>
        </p:txBody>
      </p:sp>
      <p:sp>
        <p:nvSpPr>
          <p:cNvPr id="3" name="Inhaltsplatzhalter 2">
            <a:extLst>
              <a:ext uri="{FF2B5EF4-FFF2-40B4-BE49-F238E27FC236}">
                <a16:creationId xmlns:a16="http://schemas.microsoft.com/office/drawing/2014/main" id="{4AC71FD3-D2DA-B24E-A4E1-4F7504D1F5E7}"/>
              </a:ext>
            </a:extLst>
          </p:cNvPr>
          <p:cNvSpPr>
            <a:spLocks noGrp="1"/>
          </p:cNvSpPr>
          <p:nvPr>
            <p:ph idx="1"/>
          </p:nvPr>
        </p:nvSpPr>
        <p:spPr>
          <a:xfrm>
            <a:off x="1154954" y="2603500"/>
            <a:ext cx="9147751" cy="3416300"/>
          </a:xfrm>
        </p:spPr>
        <p:txBody>
          <a:bodyPr/>
          <a:lstStyle/>
          <a:p>
            <a:r>
              <a:rPr lang="de-AT" dirty="0"/>
              <a:t>Unternehmen egal welcher Größe haben im Grunde nur eine zentrale Aufgabe. Sie lösen bestimmte Probleme ihrer Kunden oder befriedigen ein Bedürfnis. </a:t>
            </a:r>
          </a:p>
          <a:p>
            <a:r>
              <a:rPr lang="de-AT" dirty="0"/>
              <a:t>Dieses Nutzenversprechen wird im Business Model </a:t>
            </a:r>
            <a:r>
              <a:rPr lang="de-AT" dirty="0" err="1"/>
              <a:t>Canvas</a:t>
            </a:r>
            <a:r>
              <a:rPr lang="de-AT" dirty="0"/>
              <a:t> „Value Proposition“ genannt. Das von eurem Startup angebotene Produkt kann neuer, besser, passender, </a:t>
            </a:r>
            <a:r>
              <a:rPr lang="de-AT" dirty="0" err="1"/>
              <a:t>stylischer</a:t>
            </a:r>
            <a:r>
              <a:rPr lang="de-AT" dirty="0"/>
              <a:t>, günstiger oder einfach nutzerfreundlicher sein, als dasjenige,  welches es bisher gab, um das Problem des Customer Segments zu lösen. </a:t>
            </a:r>
          </a:p>
          <a:p>
            <a:r>
              <a:rPr lang="de-AT" i="1" dirty="0"/>
              <a:t>Welchen Nutzen haben eure Kunden, wenn sie mit euch zusammenarbeiten?</a:t>
            </a:r>
            <a:endParaRPr lang="de-AT" dirty="0"/>
          </a:p>
          <a:p>
            <a:endParaRPr lang="de-DE" dirty="0"/>
          </a:p>
        </p:txBody>
      </p:sp>
      <p:sp>
        <p:nvSpPr>
          <p:cNvPr id="4" name="Interaktive Schaltfläche: Erste Folie 3">
            <a:hlinkClick r:id="rId2" action="ppaction://hlinksldjump" highlightClick="1"/>
            <a:extLst>
              <a:ext uri="{FF2B5EF4-FFF2-40B4-BE49-F238E27FC236}">
                <a16:creationId xmlns:a16="http://schemas.microsoft.com/office/drawing/2014/main" id="{B00D770D-605A-EE46-BBB5-3E86749559A9}"/>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22254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569EEE-C88B-5949-964C-CF60ED4DBBBC}"/>
              </a:ext>
            </a:extLst>
          </p:cNvPr>
          <p:cNvSpPr>
            <a:spLocks noGrp="1"/>
          </p:cNvSpPr>
          <p:nvPr>
            <p:ph type="title"/>
          </p:nvPr>
        </p:nvSpPr>
        <p:spPr/>
        <p:txBody>
          <a:bodyPr/>
          <a:lstStyle/>
          <a:p>
            <a:r>
              <a:rPr lang="de-DE" dirty="0"/>
              <a:t>Channels</a:t>
            </a:r>
          </a:p>
        </p:txBody>
      </p:sp>
      <p:sp>
        <p:nvSpPr>
          <p:cNvPr id="3" name="Inhaltsplatzhalter 2">
            <a:extLst>
              <a:ext uri="{FF2B5EF4-FFF2-40B4-BE49-F238E27FC236}">
                <a16:creationId xmlns:a16="http://schemas.microsoft.com/office/drawing/2014/main" id="{90D1296A-CDBE-F646-B16A-94F26462BA5A}"/>
              </a:ext>
            </a:extLst>
          </p:cNvPr>
          <p:cNvSpPr>
            <a:spLocks noGrp="1"/>
          </p:cNvSpPr>
          <p:nvPr>
            <p:ph idx="1"/>
          </p:nvPr>
        </p:nvSpPr>
        <p:spPr/>
        <p:txBody>
          <a:bodyPr/>
          <a:lstStyle/>
          <a:p>
            <a:r>
              <a:rPr lang="de-AT" dirty="0"/>
              <a:t>Hier beschreibt ihr wie ihr mit euren Kunden interagiert. </a:t>
            </a:r>
          </a:p>
          <a:p>
            <a:r>
              <a:rPr lang="de-AT" dirty="0"/>
              <a:t>Angefangen mit dem Erregen von Aufmerksamkeit für das Produkt, über Vertriebswege und die Lieferung hin zum Service nach dem Verkauf. </a:t>
            </a:r>
          </a:p>
          <a:p>
            <a:r>
              <a:rPr lang="de-AT" i="1" dirty="0"/>
              <a:t>Wie erfahren eure Kunden von eurem Angebot und wie bekommen sie es?</a:t>
            </a:r>
            <a:endParaRPr lang="de-AT" dirty="0"/>
          </a:p>
          <a:p>
            <a:endParaRPr lang="de-DE" dirty="0"/>
          </a:p>
        </p:txBody>
      </p:sp>
      <p:sp>
        <p:nvSpPr>
          <p:cNvPr id="4" name="Interaktive Schaltfläche: Erste Folie 3">
            <a:hlinkClick r:id="rId2" action="ppaction://hlinksldjump" highlightClick="1"/>
            <a:extLst>
              <a:ext uri="{FF2B5EF4-FFF2-40B4-BE49-F238E27FC236}">
                <a16:creationId xmlns:a16="http://schemas.microsoft.com/office/drawing/2014/main" id="{CBB48D15-D6E8-A94E-8FFF-7AAD9825FDF2}"/>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5308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C69BAB-ED9B-D84C-8D43-F0770081F4C2}"/>
              </a:ext>
            </a:extLst>
          </p:cNvPr>
          <p:cNvSpPr>
            <a:spLocks noGrp="1"/>
          </p:cNvSpPr>
          <p:nvPr>
            <p:ph type="title"/>
          </p:nvPr>
        </p:nvSpPr>
        <p:spPr/>
        <p:txBody>
          <a:bodyPr/>
          <a:lstStyle/>
          <a:p>
            <a:r>
              <a:rPr lang="de-DE" dirty="0"/>
              <a:t>Customer </a:t>
            </a:r>
            <a:r>
              <a:rPr lang="de-DE" dirty="0" err="1"/>
              <a:t>Relationship</a:t>
            </a:r>
            <a:endParaRPr lang="de-DE" dirty="0"/>
          </a:p>
        </p:txBody>
      </p:sp>
      <p:sp>
        <p:nvSpPr>
          <p:cNvPr id="3" name="Inhaltsplatzhalter 2">
            <a:extLst>
              <a:ext uri="{FF2B5EF4-FFF2-40B4-BE49-F238E27FC236}">
                <a16:creationId xmlns:a16="http://schemas.microsoft.com/office/drawing/2014/main" id="{9BCDE3E6-A86E-3A49-8D43-F417EB6D5E16}"/>
              </a:ext>
            </a:extLst>
          </p:cNvPr>
          <p:cNvSpPr>
            <a:spLocks noGrp="1"/>
          </p:cNvSpPr>
          <p:nvPr>
            <p:ph idx="1"/>
          </p:nvPr>
        </p:nvSpPr>
        <p:spPr/>
        <p:txBody>
          <a:bodyPr/>
          <a:lstStyle/>
          <a:p>
            <a:r>
              <a:rPr lang="de-AT" dirty="0"/>
              <a:t>Kunden erwarten je nach Angebot eine gewisse Art von Service und Umgang. </a:t>
            </a:r>
          </a:p>
          <a:p>
            <a:r>
              <a:rPr lang="de-AT" dirty="0"/>
              <a:t>Viele Tech Startups bieten Software </a:t>
            </a:r>
            <a:r>
              <a:rPr lang="de-AT" dirty="0" err="1"/>
              <a:t>as</a:t>
            </a:r>
            <a:r>
              <a:rPr lang="de-AT" dirty="0"/>
              <a:t> a Service (SaaS) im B2C Markt an, wo die Interaktion mit dem Kunden fast zu 100% automatisiert ist. </a:t>
            </a:r>
          </a:p>
          <a:p>
            <a:r>
              <a:rPr lang="de-AT" dirty="0"/>
              <a:t>Ein anderes Startup bietet vielleicht individuell anpassbare Dienstleistungen an, die eine direkte zwischenmenschliche Interaktion notwendig machen. Wie man die Kundenbeziehung gestaltet, ist ein wichtiger Bestandteil des Geschäftsmodells und sollte klar definiert sein. </a:t>
            </a:r>
          </a:p>
          <a:p>
            <a:r>
              <a:rPr lang="de-AT" i="1" dirty="0"/>
              <a:t>Wie gewinnt, haltet und upgradet ihr eure Kunden?</a:t>
            </a:r>
            <a:endParaRPr lang="de-AT" dirty="0"/>
          </a:p>
          <a:p>
            <a:endParaRPr lang="de-DE" dirty="0"/>
          </a:p>
        </p:txBody>
      </p:sp>
      <p:sp>
        <p:nvSpPr>
          <p:cNvPr id="4" name="Interaktive Schaltfläche: Erste Folie 3">
            <a:hlinkClick r:id="rId2" action="ppaction://hlinksldjump" highlightClick="1"/>
            <a:extLst>
              <a:ext uri="{FF2B5EF4-FFF2-40B4-BE49-F238E27FC236}">
                <a16:creationId xmlns:a16="http://schemas.microsoft.com/office/drawing/2014/main" id="{E0B7B50D-DEA1-4A46-9A77-603A73E5EF86}"/>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6035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87538B-C062-A447-BEBA-34B4DBD3E04C}"/>
              </a:ext>
            </a:extLst>
          </p:cNvPr>
          <p:cNvSpPr>
            <a:spLocks noGrp="1"/>
          </p:cNvSpPr>
          <p:nvPr>
            <p:ph type="title"/>
          </p:nvPr>
        </p:nvSpPr>
        <p:spPr/>
        <p:txBody>
          <a:bodyPr/>
          <a:lstStyle/>
          <a:p>
            <a:r>
              <a:rPr lang="de-AT" dirty="0"/>
              <a:t>Revenue Streams</a:t>
            </a:r>
            <a:endParaRPr lang="de-DE" dirty="0"/>
          </a:p>
        </p:txBody>
      </p:sp>
      <p:sp>
        <p:nvSpPr>
          <p:cNvPr id="3" name="Inhaltsplatzhalter 2">
            <a:extLst>
              <a:ext uri="{FF2B5EF4-FFF2-40B4-BE49-F238E27FC236}">
                <a16:creationId xmlns:a16="http://schemas.microsoft.com/office/drawing/2014/main" id="{BC0F0649-D3B7-5A4A-82A7-7A4C8AE275BD}"/>
              </a:ext>
            </a:extLst>
          </p:cNvPr>
          <p:cNvSpPr>
            <a:spLocks noGrp="1"/>
          </p:cNvSpPr>
          <p:nvPr>
            <p:ph idx="1"/>
          </p:nvPr>
        </p:nvSpPr>
        <p:spPr/>
        <p:txBody>
          <a:bodyPr/>
          <a:lstStyle/>
          <a:p>
            <a:r>
              <a:rPr lang="de-AT" dirty="0"/>
              <a:t>Es gibt oft mehrere Wege, um mit der selben Value Proposition Geld zu verdienen. Gerade in diesem Bereich kann man mit dem Business Model </a:t>
            </a:r>
            <a:r>
              <a:rPr lang="de-AT" dirty="0" err="1"/>
              <a:t>Canvas</a:t>
            </a:r>
            <a:r>
              <a:rPr lang="de-AT" dirty="0"/>
              <a:t> verschiedene Optionen gut durchspielen und neue Geschäftsmodelle identifizieren. </a:t>
            </a:r>
          </a:p>
          <a:p>
            <a:r>
              <a:rPr lang="de-AT" dirty="0"/>
              <a:t>Einmalzahlungen bringen schnell Geld in die Kasse, aber Abonnenten versprechen kontinuierlichen Cash Flow über längere Zeit. </a:t>
            </a:r>
          </a:p>
          <a:p>
            <a:r>
              <a:rPr lang="de-AT" dirty="0"/>
              <a:t>Vielleicht bieten sich auch Elemente der Value Proposition zum Lizensieren oder Vermieten an. Nach diesen eher strategischen Überlegungen stellt sich hier zudem noch die Frage nach dem Preismodell. </a:t>
            </a:r>
          </a:p>
          <a:p>
            <a:r>
              <a:rPr lang="de-AT" i="1" dirty="0"/>
              <a:t>Woher kommt in diesem Geschäftsmodell das Geld?</a:t>
            </a:r>
            <a:endParaRPr lang="de-AT" dirty="0"/>
          </a:p>
          <a:p>
            <a:endParaRPr lang="de-DE" dirty="0"/>
          </a:p>
        </p:txBody>
      </p:sp>
      <p:sp>
        <p:nvSpPr>
          <p:cNvPr id="4" name="Interaktive Schaltfläche: Erste Folie 3">
            <a:hlinkClick r:id="rId2" action="ppaction://hlinksldjump" highlightClick="1"/>
            <a:extLst>
              <a:ext uri="{FF2B5EF4-FFF2-40B4-BE49-F238E27FC236}">
                <a16:creationId xmlns:a16="http://schemas.microsoft.com/office/drawing/2014/main" id="{187EFCA8-C460-BA41-B253-0A4F8D096D09}"/>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93487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EB9E1D-CA97-3142-B9E1-EFEDD8FABEB0}"/>
              </a:ext>
            </a:extLst>
          </p:cNvPr>
          <p:cNvSpPr>
            <a:spLocks noGrp="1"/>
          </p:cNvSpPr>
          <p:nvPr>
            <p:ph type="title"/>
          </p:nvPr>
        </p:nvSpPr>
        <p:spPr/>
        <p:txBody>
          <a:bodyPr/>
          <a:lstStyle/>
          <a:p>
            <a:r>
              <a:rPr lang="de-AT" dirty="0"/>
              <a:t>Key Resources</a:t>
            </a:r>
            <a:endParaRPr lang="de-DE" dirty="0"/>
          </a:p>
        </p:txBody>
      </p:sp>
      <p:sp>
        <p:nvSpPr>
          <p:cNvPr id="3" name="Inhaltsplatzhalter 2">
            <a:extLst>
              <a:ext uri="{FF2B5EF4-FFF2-40B4-BE49-F238E27FC236}">
                <a16:creationId xmlns:a16="http://schemas.microsoft.com/office/drawing/2014/main" id="{9EDE7A17-E86F-7C49-9E63-FD435F779584}"/>
              </a:ext>
            </a:extLst>
          </p:cNvPr>
          <p:cNvSpPr>
            <a:spLocks noGrp="1"/>
          </p:cNvSpPr>
          <p:nvPr>
            <p:ph idx="1"/>
          </p:nvPr>
        </p:nvSpPr>
        <p:spPr/>
        <p:txBody>
          <a:bodyPr/>
          <a:lstStyle/>
          <a:p>
            <a:r>
              <a:rPr lang="de-AT" dirty="0"/>
              <a:t>Besonders als Startup ist man oft auf gewisse Ressourcen angewiesen um die Value Proposition zu vermarkten, da die Infrastruktur noch in den Kinderschuhen steckt. </a:t>
            </a:r>
          </a:p>
          <a:p>
            <a:r>
              <a:rPr lang="de-AT" i="1" dirty="0"/>
              <a:t>Welche physischen, menschlichen und finanziellen Ressourcen sind unverzichtbar?</a:t>
            </a:r>
            <a:endParaRPr lang="de-AT" dirty="0"/>
          </a:p>
          <a:p>
            <a:endParaRPr lang="de-DE" dirty="0"/>
          </a:p>
        </p:txBody>
      </p:sp>
      <p:sp>
        <p:nvSpPr>
          <p:cNvPr id="4" name="Interaktive Schaltfläche: Erste Folie 3">
            <a:hlinkClick r:id="rId2" action="ppaction://hlinksldjump" highlightClick="1"/>
            <a:extLst>
              <a:ext uri="{FF2B5EF4-FFF2-40B4-BE49-F238E27FC236}">
                <a16:creationId xmlns:a16="http://schemas.microsoft.com/office/drawing/2014/main" id="{5D7B208A-0557-5E42-88A6-0D859B1FEBC7}"/>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55494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921D46-5FF0-2C44-A5E6-4F786DEB7FC1}"/>
              </a:ext>
            </a:extLst>
          </p:cNvPr>
          <p:cNvSpPr>
            <a:spLocks noGrp="1"/>
          </p:cNvSpPr>
          <p:nvPr>
            <p:ph type="title"/>
          </p:nvPr>
        </p:nvSpPr>
        <p:spPr/>
        <p:txBody>
          <a:bodyPr/>
          <a:lstStyle/>
          <a:p>
            <a:r>
              <a:rPr lang="de-AT" dirty="0"/>
              <a:t>Key </a:t>
            </a:r>
            <a:r>
              <a:rPr lang="de-AT" dirty="0" err="1"/>
              <a:t>Activities</a:t>
            </a:r>
            <a:endParaRPr lang="de-DE" dirty="0"/>
          </a:p>
        </p:txBody>
      </p:sp>
      <p:sp>
        <p:nvSpPr>
          <p:cNvPr id="3" name="Inhaltsplatzhalter 2">
            <a:extLst>
              <a:ext uri="{FF2B5EF4-FFF2-40B4-BE49-F238E27FC236}">
                <a16:creationId xmlns:a16="http://schemas.microsoft.com/office/drawing/2014/main" id="{DA6BD787-0AD1-AA41-9304-5F65D3336705}"/>
              </a:ext>
            </a:extLst>
          </p:cNvPr>
          <p:cNvSpPr>
            <a:spLocks noGrp="1"/>
          </p:cNvSpPr>
          <p:nvPr>
            <p:ph idx="1"/>
          </p:nvPr>
        </p:nvSpPr>
        <p:spPr/>
        <p:txBody>
          <a:bodyPr/>
          <a:lstStyle/>
          <a:p>
            <a:r>
              <a:rPr lang="de-AT" dirty="0"/>
              <a:t>Um die Value Proposition zu verwirklichen sind bestimmte, zentrale Tätigkeiten notwendig. </a:t>
            </a:r>
          </a:p>
          <a:p>
            <a:r>
              <a:rPr lang="de-AT" dirty="0"/>
              <a:t>Die Entwicklung einer App, neuer Lösungen für Kunden oder eines Netzwerks sollten in diesen Bereich des Business Model </a:t>
            </a:r>
            <a:r>
              <a:rPr lang="de-AT" dirty="0" err="1"/>
              <a:t>Canvas</a:t>
            </a:r>
            <a:r>
              <a:rPr lang="de-AT" dirty="0"/>
              <a:t> einfließen. </a:t>
            </a:r>
          </a:p>
          <a:p>
            <a:r>
              <a:rPr lang="de-AT" i="1" dirty="0"/>
              <a:t>Was sind die wichtigsten Tätigkeiten um dieses Geschäftsmodell am Laufen zu halten?</a:t>
            </a:r>
            <a:endParaRPr lang="de-AT" dirty="0"/>
          </a:p>
          <a:p>
            <a:endParaRPr lang="de-DE" dirty="0"/>
          </a:p>
        </p:txBody>
      </p:sp>
      <p:sp>
        <p:nvSpPr>
          <p:cNvPr id="4" name="Interaktive Schaltfläche: Erste Folie 3">
            <a:hlinkClick r:id="rId2" action="ppaction://hlinksldjump" highlightClick="1"/>
            <a:extLst>
              <a:ext uri="{FF2B5EF4-FFF2-40B4-BE49-F238E27FC236}">
                <a16:creationId xmlns:a16="http://schemas.microsoft.com/office/drawing/2014/main" id="{08E764E6-F2F7-9142-8133-784F95B2B5BD}"/>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5679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D96808-AD52-1C48-ACE7-AFE96E53EE9C}"/>
              </a:ext>
            </a:extLst>
          </p:cNvPr>
          <p:cNvSpPr>
            <a:spLocks noGrp="1"/>
          </p:cNvSpPr>
          <p:nvPr>
            <p:ph type="title"/>
          </p:nvPr>
        </p:nvSpPr>
        <p:spPr/>
        <p:txBody>
          <a:bodyPr/>
          <a:lstStyle/>
          <a:p>
            <a:r>
              <a:rPr lang="de-AT" dirty="0"/>
              <a:t>Key </a:t>
            </a:r>
            <a:r>
              <a:rPr lang="de-AT" dirty="0" err="1"/>
              <a:t>Partnerships</a:t>
            </a:r>
            <a:endParaRPr lang="de-DE" dirty="0"/>
          </a:p>
        </p:txBody>
      </p:sp>
      <p:sp>
        <p:nvSpPr>
          <p:cNvPr id="3" name="Inhaltsplatzhalter 2">
            <a:extLst>
              <a:ext uri="{FF2B5EF4-FFF2-40B4-BE49-F238E27FC236}">
                <a16:creationId xmlns:a16="http://schemas.microsoft.com/office/drawing/2014/main" id="{B93C3376-DEEC-AA45-9252-CEA374305A86}"/>
              </a:ext>
            </a:extLst>
          </p:cNvPr>
          <p:cNvSpPr>
            <a:spLocks noGrp="1"/>
          </p:cNvSpPr>
          <p:nvPr>
            <p:ph idx="1"/>
          </p:nvPr>
        </p:nvSpPr>
        <p:spPr/>
        <p:txBody>
          <a:bodyPr/>
          <a:lstStyle/>
          <a:p>
            <a:r>
              <a:rPr lang="de-AT" dirty="0"/>
              <a:t>Je nach Geschäftsmodell bietet es sich als Startup an, eine strategische Partnerschaft mit Nicht-Konkurrenten, Lieferanten oder Service Providern einzugehen, um Risiken zu reduzieren oder Skalierbarkeit zu gewährleisten. </a:t>
            </a:r>
          </a:p>
          <a:p>
            <a:r>
              <a:rPr lang="de-AT" i="1" dirty="0"/>
              <a:t>Wer sind eure wichtigsten Partner?</a:t>
            </a:r>
            <a:endParaRPr lang="de-AT" dirty="0"/>
          </a:p>
          <a:p>
            <a:endParaRPr lang="de-DE" dirty="0"/>
          </a:p>
        </p:txBody>
      </p:sp>
      <p:sp>
        <p:nvSpPr>
          <p:cNvPr id="4" name="Interaktive Schaltfläche: Erste Folie 3">
            <a:hlinkClick r:id="rId2" action="ppaction://hlinksldjump" highlightClick="1"/>
            <a:extLst>
              <a:ext uri="{FF2B5EF4-FFF2-40B4-BE49-F238E27FC236}">
                <a16:creationId xmlns:a16="http://schemas.microsoft.com/office/drawing/2014/main" id="{3A0FFA70-0494-7043-B0C9-8198437FFF2F}"/>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35469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277672-05CD-F648-88FE-D0CF2DCB4E93}"/>
              </a:ext>
            </a:extLst>
          </p:cNvPr>
          <p:cNvSpPr>
            <a:spLocks noGrp="1"/>
          </p:cNvSpPr>
          <p:nvPr>
            <p:ph type="title"/>
          </p:nvPr>
        </p:nvSpPr>
        <p:spPr/>
        <p:txBody>
          <a:bodyPr/>
          <a:lstStyle/>
          <a:p>
            <a:r>
              <a:rPr lang="de-AT" dirty="0" err="1"/>
              <a:t>Cost</a:t>
            </a:r>
            <a:r>
              <a:rPr lang="de-AT" dirty="0"/>
              <a:t> </a:t>
            </a:r>
            <a:r>
              <a:rPr lang="de-AT" dirty="0" err="1"/>
              <a:t>Structure</a:t>
            </a:r>
            <a:endParaRPr lang="de-DE" dirty="0"/>
          </a:p>
        </p:txBody>
      </p:sp>
      <p:sp>
        <p:nvSpPr>
          <p:cNvPr id="3" name="Inhaltsplatzhalter 2">
            <a:extLst>
              <a:ext uri="{FF2B5EF4-FFF2-40B4-BE49-F238E27FC236}">
                <a16:creationId xmlns:a16="http://schemas.microsoft.com/office/drawing/2014/main" id="{06A85D08-25DF-4645-AB9F-4B4BC41379A9}"/>
              </a:ext>
            </a:extLst>
          </p:cNvPr>
          <p:cNvSpPr>
            <a:spLocks noGrp="1"/>
          </p:cNvSpPr>
          <p:nvPr>
            <p:ph idx="1"/>
          </p:nvPr>
        </p:nvSpPr>
        <p:spPr/>
        <p:txBody>
          <a:bodyPr/>
          <a:lstStyle/>
          <a:p>
            <a:r>
              <a:rPr lang="de-AT" dirty="0"/>
              <a:t>Wo umgesetzt wird entstehen auch Kosten, besonders für Key </a:t>
            </a:r>
            <a:r>
              <a:rPr lang="de-AT" dirty="0" err="1"/>
              <a:t>Activites</a:t>
            </a:r>
            <a:r>
              <a:rPr lang="de-AT" dirty="0"/>
              <a:t>, Resources und </a:t>
            </a:r>
            <a:r>
              <a:rPr lang="de-AT" dirty="0" err="1"/>
              <a:t>Partnerships</a:t>
            </a:r>
            <a:r>
              <a:rPr lang="de-AT" dirty="0"/>
              <a:t>. Mit Blick auf diese Elemente sollten die wichtigsten Kostenpunkte schnell erfasst sein. </a:t>
            </a:r>
          </a:p>
          <a:p>
            <a:r>
              <a:rPr lang="de-AT" i="1" dirty="0"/>
              <a:t>Was sind eure wichtigsten Ausgaben ohne die das Geschäftsmodell nicht laufen würde? (Fixkosten, Variable Kosten)</a:t>
            </a:r>
            <a:endParaRPr lang="de-AT" dirty="0"/>
          </a:p>
          <a:p>
            <a:endParaRPr lang="de-DE" dirty="0"/>
          </a:p>
        </p:txBody>
      </p:sp>
      <p:sp>
        <p:nvSpPr>
          <p:cNvPr id="4" name="Interaktive Schaltfläche: Erste Folie 3">
            <a:hlinkClick r:id="rId2" action="ppaction://hlinksldjump" highlightClick="1"/>
            <a:extLst>
              <a:ext uri="{FF2B5EF4-FFF2-40B4-BE49-F238E27FC236}">
                <a16:creationId xmlns:a16="http://schemas.microsoft.com/office/drawing/2014/main" id="{653D3328-292C-6545-A379-D4FE93104D5C}"/>
              </a:ext>
            </a:extLst>
          </p:cNvPr>
          <p:cNvSpPr/>
          <p:nvPr/>
        </p:nvSpPr>
        <p:spPr>
          <a:xfrm>
            <a:off x="11077502" y="6121594"/>
            <a:ext cx="362968" cy="362968"/>
          </a:xfrm>
          <a:prstGeom prst="actionButtonHom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520806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Sitzungssaal">
  <a:themeElements>
    <a:clrScheme name="Ganymed">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Ion-Sitzungssaal">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itzungssaal">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540</Words>
  <Application>Microsoft Macintosh PowerPoint</Application>
  <PresentationFormat>Breitbild</PresentationFormat>
  <Paragraphs>58</Paragraphs>
  <Slides>12</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12</vt:i4>
      </vt:variant>
    </vt:vector>
  </HeadingPairs>
  <TitlesOfParts>
    <vt:vector size="17" baseType="lpstr">
      <vt:lpstr>Arial</vt:lpstr>
      <vt:lpstr>Calibri</vt:lpstr>
      <vt:lpstr>Century Gothic</vt:lpstr>
      <vt:lpstr>Wingdings 3</vt:lpstr>
      <vt:lpstr>Ion-Sitzungssaal</vt:lpstr>
      <vt:lpstr>PowerPoint-Präsentation</vt:lpstr>
      <vt:lpstr>Vor – und Nachteile BMC</vt:lpstr>
      <vt:lpstr>Einfache Erklärung online</vt:lpstr>
      <vt:lpstr>Costumer Segments</vt:lpstr>
      <vt:lpstr>Value Proposition</vt:lpstr>
      <vt:lpstr>Channels</vt:lpstr>
      <vt:lpstr>Customer Relationship</vt:lpstr>
      <vt:lpstr>Revenue Streams</vt:lpstr>
      <vt:lpstr>Key Resources</vt:lpstr>
      <vt:lpstr>Key Activities</vt:lpstr>
      <vt:lpstr>Key Partnerships</vt:lpstr>
      <vt:lpstr>Cost Structure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StartUp</dc:title>
  <dc:creator>Administrator</dc:creator>
  <cp:lastModifiedBy>Microsoft Office-Benutzer</cp:lastModifiedBy>
  <cp:revision>280</cp:revision>
  <cp:lastPrinted>2019-11-19T13:20:26Z</cp:lastPrinted>
  <dcterms:created xsi:type="dcterms:W3CDTF">2018-02-22T07:49:13Z</dcterms:created>
  <dcterms:modified xsi:type="dcterms:W3CDTF">2019-11-19T14:17:09Z</dcterms:modified>
</cp:coreProperties>
</file>